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6858000" cy="9144000" type="letter"/>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footer" id="{63AEA4D9-4FD1-4B73-AE01-AD76C0B0348D}">
          <p14:sldIdLst>
            <p14:sldId id="25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ette Doyon" initials="AD" lastIdx="1" clrIdx="0">
    <p:extLst>
      <p:ext uri="{19B8F6BF-5375-455C-9EA6-DF929625EA0E}">
        <p15:presenceInfo xmlns:p15="http://schemas.microsoft.com/office/powerpoint/2012/main" userId="8026ac93a73889d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DEF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27" autoAdjust="0"/>
    <p:restoredTop sz="94660"/>
  </p:normalViewPr>
  <p:slideViewPr>
    <p:cSldViewPr snapToGrid="0">
      <p:cViewPr varScale="1">
        <p:scale>
          <a:sx n="72" d="100"/>
          <a:sy n="72" d="100"/>
        </p:scale>
        <p:origin x="2726" y="5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6350" y="-11290"/>
            <a:ext cx="6877353" cy="9166580"/>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847947" y="3206046"/>
            <a:ext cx="4370039" cy="2195069"/>
          </a:xfrm>
        </p:spPr>
        <p:txBody>
          <a:bodyPr anchor="b">
            <a:noAutofit/>
          </a:bodyPr>
          <a:lstStyle>
            <a:lvl1pPr algn="r">
              <a:defRPr sz="405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847947" y="5401113"/>
            <a:ext cx="4370039" cy="1462532"/>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7120D01-F2A4-4B42-B29B-8354094D28B4}"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8E789F-8513-45B0-9BFD-38D336713ECA}" type="slidenum">
              <a:rPr lang="en-US" smtClean="0"/>
              <a:t>‹#›</a:t>
            </a:fld>
            <a:endParaRPr lang="en-US"/>
          </a:p>
        </p:txBody>
      </p:sp>
    </p:spTree>
    <p:extLst>
      <p:ext uri="{BB962C8B-B14F-4D97-AF65-F5344CB8AC3E}">
        <p14:creationId xmlns:p14="http://schemas.microsoft.com/office/powerpoint/2010/main" val="1182720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12800"/>
            <a:ext cx="4760786" cy="4538133"/>
          </a:xfrm>
        </p:spPr>
        <p:txBody>
          <a:bodyPr anchor="ctr">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457200" y="5960533"/>
            <a:ext cx="4760786" cy="2094616"/>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120D01-F2A4-4B42-B29B-8354094D28B4}"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8E789F-8513-45B0-9BFD-38D336713ECA}" type="slidenum">
              <a:rPr lang="en-US" smtClean="0"/>
              <a:t>‹#›</a:t>
            </a:fld>
            <a:endParaRPr lang="en-US"/>
          </a:p>
        </p:txBody>
      </p:sp>
    </p:spTree>
    <p:extLst>
      <p:ext uri="{BB962C8B-B14F-4D97-AF65-F5344CB8AC3E}">
        <p14:creationId xmlns:p14="http://schemas.microsoft.com/office/powerpoint/2010/main" val="605022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64" y="812800"/>
            <a:ext cx="4554137" cy="4030133"/>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825806" y="4842933"/>
            <a:ext cx="4064853" cy="50800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Edit Master text styles</a:t>
            </a:r>
          </a:p>
        </p:txBody>
      </p:sp>
      <p:sp>
        <p:nvSpPr>
          <p:cNvPr id="3" name="Text Placeholder 2"/>
          <p:cNvSpPr>
            <a:spLocks noGrp="1"/>
          </p:cNvSpPr>
          <p:nvPr>
            <p:ph type="body" idx="1"/>
          </p:nvPr>
        </p:nvSpPr>
        <p:spPr>
          <a:xfrm>
            <a:off x="457199" y="5960533"/>
            <a:ext cx="4760786" cy="2094616"/>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120D01-F2A4-4B42-B29B-8354094D28B4}"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8E789F-8513-45B0-9BFD-38D336713ECA}" type="slidenum">
              <a:rPr lang="en-US" smtClean="0"/>
              <a:t>‹#›</a:t>
            </a:fld>
            <a:endParaRPr lang="en-US"/>
          </a:p>
        </p:txBody>
      </p:sp>
      <p:sp>
        <p:nvSpPr>
          <p:cNvPr id="24" name="TextBox 23"/>
          <p:cNvSpPr txBox="1"/>
          <p:nvPr/>
        </p:nvSpPr>
        <p:spPr>
          <a:xfrm>
            <a:off x="362034" y="1053838"/>
            <a:ext cx="342989" cy="779701"/>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060775" y="3848742"/>
            <a:ext cx="342989" cy="779701"/>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057386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457199" y="2575984"/>
            <a:ext cx="4760786" cy="3460613"/>
          </a:xfrm>
        </p:spPr>
        <p:txBody>
          <a:bodyPr anchor="b">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457199" y="6036597"/>
            <a:ext cx="4760786" cy="2018552"/>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120D01-F2A4-4B42-B29B-8354094D28B4}"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8E789F-8513-45B0-9BFD-38D336713ECA}" type="slidenum">
              <a:rPr lang="en-US" smtClean="0"/>
              <a:t>‹#›</a:t>
            </a:fld>
            <a:endParaRPr lang="en-US"/>
          </a:p>
        </p:txBody>
      </p:sp>
    </p:spTree>
    <p:extLst>
      <p:ext uri="{BB962C8B-B14F-4D97-AF65-F5344CB8AC3E}">
        <p14:creationId xmlns:p14="http://schemas.microsoft.com/office/powerpoint/2010/main" val="1568294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581164" y="812800"/>
            <a:ext cx="4554137" cy="4030133"/>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457198" y="5350933"/>
            <a:ext cx="4760787" cy="685664"/>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Edit Master text styles</a:t>
            </a:r>
          </a:p>
        </p:txBody>
      </p:sp>
      <p:sp>
        <p:nvSpPr>
          <p:cNvPr id="3" name="Text Placeholder 2"/>
          <p:cNvSpPr>
            <a:spLocks noGrp="1"/>
          </p:cNvSpPr>
          <p:nvPr>
            <p:ph type="body" idx="1"/>
          </p:nvPr>
        </p:nvSpPr>
        <p:spPr>
          <a:xfrm>
            <a:off x="457199" y="6036597"/>
            <a:ext cx="4760786" cy="2018552"/>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120D01-F2A4-4B42-B29B-8354094D28B4}"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8E789F-8513-45B0-9BFD-38D336713ECA}" type="slidenum">
              <a:rPr lang="en-US" smtClean="0"/>
              <a:t>‹#›</a:t>
            </a:fld>
            <a:endParaRPr lang="en-US"/>
          </a:p>
        </p:txBody>
      </p:sp>
      <p:sp>
        <p:nvSpPr>
          <p:cNvPr id="24" name="TextBox 23"/>
          <p:cNvSpPr txBox="1"/>
          <p:nvPr/>
        </p:nvSpPr>
        <p:spPr>
          <a:xfrm>
            <a:off x="362034" y="1053838"/>
            <a:ext cx="342989" cy="779701"/>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060775" y="3848742"/>
            <a:ext cx="342989" cy="779701"/>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23450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461886" y="812800"/>
            <a:ext cx="4756099" cy="4030133"/>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457198" y="5350933"/>
            <a:ext cx="4760787" cy="685664"/>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Edit Master text styles</a:t>
            </a:r>
          </a:p>
        </p:txBody>
      </p:sp>
      <p:sp>
        <p:nvSpPr>
          <p:cNvPr id="3" name="Text Placeholder 2"/>
          <p:cNvSpPr>
            <a:spLocks noGrp="1"/>
          </p:cNvSpPr>
          <p:nvPr>
            <p:ph type="body" idx="1"/>
          </p:nvPr>
        </p:nvSpPr>
        <p:spPr>
          <a:xfrm>
            <a:off x="457199" y="6036597"/>
            <a:ext cx="4760786" cy="2018552"/>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120D01-F2A4-4B42-B29B-8354094D28B4}"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8E789F-8513-45B0-9BFD-38D336713ECA}" type="slidenum">
              <a:rPr lang="en-US" smtClean="0"/>
              <a:t>‹#›</a:t>
            </a:fld>
            <a:endParaRPr lang="en-US"/>
          </a:p>
        </p:txBody>
      </p:sp>
    </p:spTree>
    <p:extLst>
      <p:ext uri="{BB962C8B-B14F-4D97-AF65-F5344CB8AC3E}">
        <p14:creationId xmlns:p14="http://schemas.microsoft.com/office/powerpoint/2010/main" val="12737553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120D01-F2A4-4B42-B29B-8354094D28B4}"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8E789F-8513-45B0-9BFD-38D336713ECA}" type="slidenum">
              <a:rPr lang="en-US" smtClean="0"/>
              <a:t>‹#›</a:t>
            </a:fld>
            <a:endParaRPr lang="en-US"/>
          </a:p>
        </p:txBody>
      </p:sp>
    </p:spTree>
    <p:extLst>
      <p:ext uri="{BB962C8B-B14F-4D97-AF65-F5344CB8AC3E}">
        <p14:creationId xmlns:p14="http://schemas.microsoft.com/office/powerpoint/2010/main" val="16346944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82984" y="812801"/>
            <a:ext cx="734109" cy="7001935"/>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457199" y="812801"/>
            <a:ext cx="3896270" cy="700193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120D01-F2A4-4B42-B29B-8354094D28B4}"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8E789F-8513-45B0-9BFD-38D336713ECA}" type="slidenum">
              <a:rPr lang="en-US" smtClean="0"/>
              <a:t>‹#›</a:t>
            </a:fld>
            <a:endParaRPr lang="en-US"/>
          </a:p>
        </p:txBody>
      </p:sp>
    </p:spTree>
    <p:extLst>
      <p:ext uri="{BB962C8B-B14F-4D97-AF65-F5344CB8AC3E}">
        <p14:creationId xmlns:p14="http://schemas.microsoft.com/office/powerpoint/2010/main" val="3423882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120D01-F2A4-4B42-B29B-8354094D28B4}"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8E789F-8513-45B0-9BFD-38D336713ECA}" type="slidenum">
              <a:rPr lang="en-US" smtClean="0"/>
              <a:t>‹#›</a:t>
            </a:fld>
            <a:endParaRPr lang="en-US"/>
          </a:p>
        </p:txBody>
      </p:sp>
    </p:spTree>
    <p:extLst>
      <p:ext uri="{BB962C8B-B14F-4D97-AF65-F5344CB8AC3E}">
        <p14:creationId xmlns:p14="http://schemas.microsoft.com/office/powerpoint/2010/main" val="2111807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199" y="3601158"/>
            <a:ext cx="4760786" cy="2435441"/>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457199" y="6036597"/>
            <a:ext cx="4760786" cy="11472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120D01-F2A4-4B42-B29B-8354094D28B4}"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8E789F-8513-45B0-9BFD-38D336713ECA}" type="slidenum">
              <a:rPr lang="en-US" smtClean="0"/>
              <a:t>‹#›</a:t>
            </a:fld>
            <a:endParaRPr lang="en-US"/>
          </a:p>
        </p:txBody>
      </p:sp>
    </p:spTree>
    <p:extLst>
      <p:ext uri="{BB962C8B-B14F-4D97-AF65-F5344CB8AC3E}">
        <p14:creationId xmlns:p14="http://schemas.microsoft.com/office/powerpoint/2010/main" val="629027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12800"/>
            <a:ext cx="4760786" cy="176106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2880785"/>
            <a:ext cx="2316082" cy="5174363"/>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901903" y="2880787"/>
            <a:ext cx="2316083" cy="5174364"/>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7120D01-F2A4-4B42-B29B-8354094D28B4}" type="datetimeFigureOut">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8E789F-8513-45B0-9BFD-38D336713ECA}" type="slidenum">
              <a:rPr lang="en-US" smtClean="0"/>
              <a:t>‹#›</a:t>
            </a:fld>
            <a:endParaRPr lang="en-US"/>
          </a:p>
        </p:txBody>
      </p:sp>
    </p:spTree>
    <p:extLst>
      <p:ext uri="{BB962C8B-B14F-4D97-AF65-F5344CB8AC3E}">
        <p14:creationId xmlns:p14="http://schemas.microsoft.com/office/powerpoint/2010/main" val="480904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812800"/>
            <a:ext cx="4760785" cy="1761067"/>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199" y="2881311"/>
            <a:ext cx="2318004" cy="768349"/>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199" y="3649662"/>
            <a:ext cx="2318004" cy="440548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899980" y="2881311"/>
            <a:ext cx="2318004" cy="768349"/>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2899980" y="3649662"/>
            <a:ext cx="2318004" cy="440548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120D01-F2A4-4B42-B29B-8354094D28B4}" type="datetimeFigureOut">
              <a:rPr lang="en-US" smtClean="0"/>
              <a:t>2/22/2019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8E789F-8513-45B0-9BFD-38D336713ECA}" type="slidenum">
              <a:rPr lang="en-US" smtClean="0"/>
              <a:t>‹#›</a:t>
            </a:fld>
            <a:endParaRPr lang="en-US"/>
          </a:p>
        </p:txBody>
      </p:sp>
    </p:spTree>
    <p:extLst>
      <p:ext uri="{BB962C8B-B14F-4D97-AF65-F5344CB8AC3E}">
        <p14:creationId xmlns:p14="http://schemas.microsoft.com/office/powerpoint/2010/main" val="3941214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199" y="812800"/>
            <a:ext cx="4760786" cy="1761067"/>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7120D01-F2A4-4B42-B29B-8354094D28B4}" type="datetimeFigureOut">
              <a:rPr lang="en-US" smtClean="0"/>
              <a:t>2/22/2019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8E789F-8513-45B0-9BFD-38D336713ECA}" type="slidenum">
              <a:rPr lang="en-US" smtClean="0"/>
              <a:t>‹#›</a:t>
            </a:fld>
            <a:endParaRPr lang="en-US"/>
          </a:p>
        </p:txBody>
      </p:sp>
    </p:spTree>
    <p:extLst>
      <p:ext uri="{BB962C8B-B14F-4D97-AF65-F5344CB8AC3E}">
        <p14:creationId xmlns:p14="http://schemas.microsoft.com/office/powerpoint/2010/main" val="1803346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120D01-F2A4-4B42-B29B-8354094D28B4}" type="datetimeFigureOut">
              <a:rPr lang="en-US" smtClean="0"/>
              <a:t>2/22/2019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8E789F-8513-45B0-9BFD-38D336713ECA}" type="slidenum">
              <a:rPr lang="en-US" smtClean="0"/>
              <a:t>‹#›</a:t>
            </a:fld>
            <a:endParaRPr lang="en-US"/>
          </a:p>
        </p:txBody>
      </p:sp>
    </p:spTree>
    <p:extLst>
      <p:ext uri="{BB962C8B-B14F-4D97-AF65-F5344CB8AC3E}">
        <p14:creationId xmlns:p14="http://schemas.microsoft.com/office/powerpoint/2010/main" val="2887085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1998139"/>
            <a:ext cx="2092637" cy="1704621"/>
          </a:xfrm>
        </p:spPr>
        <p:txBody>
          <a:bodyPr anchor="b">
            <a:normAutofit/>
          </a:bodyPr>
          <a:lstStyle>
            <a:lvl1pPr>
              <a:defRPr sz="1500"/>
            </a:lvl1pPr>
          </a:lstStyle>
          <a:p>
            <a:r>
              <a:rPr lang="en-US"/>
              <a:t>Click to edit Master title style</a:t>
            </a:r>
            <a:endParaRPr lang="en-US" dirty="0"/>
          </a:p>
        </p:txBody>
      </p:sp>
      <p:sp>
        <p:nvSpPr>
          <p:cNvPr id="3" name="Content Placeholder 2"/>
          <p:cNvSpPr>
            <a:spLocks noGrp="1"/>
          </p:cNvSpPr>
          <p:nvPr>
            <p:ph idx="1"/>
          </p:nvPr>
        </p:nvSpPr>
        <p:spPr>
          <a:xfrm>
            <a:off x="2678456" y="686567"/>
            <a:ext cx="2539528" cy="736858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199" y="3702759"/>
            <a:ext cx="2092637" cy="3445932"/>
          </a:xfrm>
        </p:spPr>
        <p:txBody>
          <a:bodyPr>
            <a:normAutofit/>
          </a:bodyPr>
          <a:lstStyle>
            <a:lvl1pPr marL="0" indent="0">
              <a:buNone/>
              <a:defRPr sz="105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Edit Master text styles</a:t>
            </a:r>
          </a:p>
        </p:txBody>
      </p:sp>
      <p:sp>
        <p:nvSpPr>
          <p:cNvPr id="5" name="Date Placeholder 4"/>
          <p:cNvSpPr>
            <a:spLocks noGrp="1"/>
          </p:cNvSpPr>
          <p:nvPr>
            <p:ph type="dt" sz="half" idx="10"/>
          </p:nvPr>
        </p:nvSpPr>
        <p:spPr/>
        <p:txBody>
          <a:bodyPr/>
          <a:lstStyle/>
          <a:p>
            <a:fld id="{D7120D01-F2A4-4B42-B29B-8354094D28B4}" type="datetimeFigureOut">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8E789F-8513-45B0-9BFD-38D336713ECA}" type="slidenum">
              <a:rPr lang="en-US" smtClean="0"/>
              <a:t>‹#›</a:t>
            </a:fld>
            <a:endParaRPr lang="en-US"/>
          </a:p>
        </p:txBody>
      </p:sp>
    </p:spTree>
    <p:extLst>
      <p:ext uri="{BB962C8B-B14F-4D97-AF65-F5344CB8AC3E}">
        <p14:creationId xmlns:p14="http://schemas.microsoft.com/office/powerpoint/2010/main" val="3498676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6400800"/>
            <a:ext cx="4760786" cy="755651"/>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199" y="812800"/>
            <a:ext cx="4760786" cy="5127624"/>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457199" y="7156451"/>
            <a:ext cx="4760786" cy="898699"/>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D7120D01-F2A4-4B42-B29B-8354094D28B4}" type="datetimeFigureOut">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8E789F-8513-45B0-9BFD-38D336713ECA}" type="slidenum">
              <a:rPr lang="en-US" smtClean="0"/>
              <a:t>‹#›</a:t>
            </a:fld>
            <a:endParaRPr lang="en-US"/>
          </a:p>
        </p:txBody>
      </p:sp>
    </p:spTree>
    <p:extLst>
      <p:ext uri="{BB962C8B-B14F-4D97-AF65-F5344CB8AC3E}">
        <p14:creationId xmlns:p14="http://schemas.microsoft.com/office/powerpoint/2010/main" val="2437350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6350" y="-11290"/>
            <a:ext cx="6877354" cy="9166580"/>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457200" y="812800"/>
            <a:ext cx="4760785" cy="1761067"/>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457199" y="2880787"/>
            <a:ext cx="4760786" cy="517436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053944" y="8055152"/>
            <a:ext cx="513099"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D7120D01-F2A4-4B42-B29B-8354094D28B4}" type="datetimeFigureOut">
              <a:rPr lang="en-US" smtClean="0"/>
              <a:t>2/22/2019</a:t>
            </a:fld>
            <a:endParaRPr lang="en-US"/>
          </a:p>
        </p:txBody>
      </p:sp>
      <p:sp>
        <p:nvSpPr>
          <p:cNvPr id="5" name="Footer Placeholder 4"/>
          <p:cNvSpPr>
            <a:spLocks noGrp="1"/>
          </p:cNvSpPr>
          <p:nvPr>
            <p:ph type="ftr" sz="quarter" idx="3"/>
          </p:nvPr>
        </p:nvSpPr>
        <p:spPr>
          <a:xfrm>
            <a:off x="457200" y="8055152"/>
            <a:ext cx="3467230" cy="486833"/>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33507" y="8055152"/>
            <a:ext cx="384479" cy="486833"/>
          </a:xfrm>
          <a:prstGeom prst="rect">
            <a:avLst/>
          </a:prstGeom>
        </p:spPr>
        <p:txBody>
          <a:bodyPr vert="horz" lIns="91440" tIns="45720" rIns="91440" bIns="45720" rtlCol="0" anchor="ctr"/>
          <a:lstStyle>
            <a:lvl1pPr algn="r">
              <a:defRPr sz="675">
                <a:solidFill>
                  <a:schemeClr val="accent1"/>
                </a:solidFill>
              </a:defRPr>
            </a:lvl1pPr>
          </a:lstStyle>
          <a:p>
            <a:fld id="{2D8E789F-8513-45B0-9BFD-38D336713ECA}" type="slidenum">
              <a:rPr lang="en-US" smtClean="0"/>
              <a:t>‹#›</a:t>
            </a:fld>
            <a:endParaRPr lang="en-US"/>
          </a:p>
        </p:txBody>
      </p:sp>
    </p:spTree>
    <p:extLst>
      <p:ext uri="{BB962C8B-B14F-4D97-AF65-F5344CB8AC3E}">
        <p14:creationId xmlns:p14="http://schemas.microsoft.com/office/powerpoint/2010/main" val="401178554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2061882" y="244799"/>
            <a:ext cx="2707341" cy="369332"/>
          </a:xfrm>
          <a:prstGeom prst="rect">
            <a:avLst/>
          </a:prstGeom>
          <a:noFill/>
        </p:spPr>
        <p:txBody>
          <a:bodyPr wrap="square" rtlCol="0">
            <a:spAutoFit/>
          </a:bodyPr>
          <a:lstStyle/>
          <a:p>
            <a:r>
              <a:rPr lang="en-US" b="1" dirty="0">
                <a:solidFill>
                  <a:schemeClr val="accent1">
                    <a:lumMod val="50000"/>
                  </a:schemeClr>
                </a:solidFill>
              </a:rPr>
              <a:t>Total Rewards Review</a:t>
            </a:r>
          </a:p>
        </p:txBody>
      </p:sp>
      <p:sp>
        <p:nvSpPr>
          <p:cNvPr id="30" name="TextBox 29"/>
          <p:cNvSpPr txBox="1"/>
          <p:nvPr/>
        </p:nvSpPr>
        <p:spPr>
          <a:xfrm>
            <a:off x="412373" y="763843"/>
            <a:ext cx="6445624" cy="2031325"/>
          </a:xfrm>
          <a:prstGeom prst="rect">
            <a:avLst/>
          </a:prstGeom>
          <a:noFill/>
        </p:spPr>
        <p:txBody>
          <a:bodyPr wrap="square" rtlCol="0">
            <a:spAutoFit/>
          </a:bodyPr>
          <a:lstStyle/>
          <a:p>
            <a:r>
              <a:rPr lang="en-US" sz="1400" b="1" dirty="0">
                <a:latin typeface="Gill Sans MT" panose="020B0502020104020203" pitchFamily="34" charset="0"/>
              </a:rPr>
              <a:t>        </a:t>
            </a:r>
          </a:p>
          <a:p>
            <a:r>
              <a:rPr lang="en-US" sz="1400" b="1" dirty="0">
                <a:latin typeface="Gill Sans MT" panose="020B0502020104020203" pitchFamily="34" charset="0"/>
              </a:rPr>
              <a:t>Individualized Total Rewards Review At No Cost To the Company</a:t>
            </a:r>
          </a:p>
          <a:p>
            <a:endParaRPr lang="en-US" sz="1400" dirty="0">
              <a:latin typeface="Gill Sans MT" panose="020B0502020104020203" pitchFamily="34" charset="0"/>
            </a:endParaRPr>
          </a:p>
          <a:p>
            <a:pPr marL="285750" indent="-285750">
              <a:buFont typeface="Arial" panose="020B0604020202020204" pitchFamily="34" charset="0"/>
              <a:buChar char="•"/>
            </a:pPr>
            <a:r>
              <a:rPr lang="en-US" sz="1400" dirty="0">
                <a:latin typeface="Gill Sans MT" panose="020B0502020104020203" pitchFamily="34" charset="0"/>
              </a:rPr>
              <a:t>Offered as a perquisite by the company to selected executives.</a:t>
            </a:r>
          </a:p>
          <a:p>
            <a:pPr marL="285750" indent="-285750">
              <a:buFont typeface="Arial" panose="020B0604020202020204" pitchFamily="34" charset="0"/>
              <a:buChar char="•"/>
            </a:pPr>
            <a:r>
              <a:rPr lang="en-US" sz="1400" dirty="0">
                <a:latin typeface="Gill Sans MT" panose="020B0502020104020203" pitchFamily="34" charset="0"/>
              </a:rPr>
              <a:t>Meet in person with each executive on a voluntary basis to review the rewards</a:t>
            </a:r>
          </a:p>
          <a:p>
            <a:r>
              <a:rPr lang="en-US" sz="1400" dirty="0">
                <a:latin typeface="Gill Sans MT" panose="020B0502020104020203" pitchFamily="34" charset="0"/>
              </a:rPr>
              <a:t>      package and answer any questions.</a:t>
            </a:r>
          </a:p>
          <a:p>
            <a:pPr marL="285750" indent="-285750">
              <a:buFont typeface="Arial" panose="020B0604020202020204" pitchFamily="34" charset="0"/>
              <a:buChar char="•"/>
            </a:pPr>
            <a:r>
              <a:rPr lang="en-US" sz="1400" dirty="0">
                <a:latin typeface="Gill Sans MT" panose="020B0502020104020203" pitchFamily="34" charset="0"/>
              </a:rPr>
              <a:t>Analyze how the rewards package  fits with the individual executive’s own personal situation</a:t>
            </a:r>
          </a:p>
          <a:p>
            <a:pPr marL="285750" indent="-285750">
              <a:buFont typeface="Arial" panose="020B0604020202020204" pitchFamily="34" charset="0"/>
              <a:buChar char="•"/>
            </a:pPr>
            <a:r>
              <a:rPr lang="en-US" sz="1400" dirty="0">
                <a:latin typeface="Gill Sans MT" panose="020B0502020104020203" pitchFamily="34" charset="0"/>
              </a:rPr>
              <a:t>Become an ongoing resource to the executive on financial and benefits questions.</a:t>
            </a:r>
          </a:p>
        </p:txBody>
      </p:sp>
      <p:sp>
        <p:nvSpPr>
          <p:cNvPr id="33" name="TextBox 32"/>
          <p:cNvSpPr txBox="1"/>
          <p:nvPr/>
        </p:nvSpPr>
        <p:spPr>
          <a:xfrm>
            <a:off x="451425" y="3195805"/>
            <a:ext cx="5779046" cy="2246769"/>
          </a:xfrm>
          <a:prstGeom prst="rect">
            <a:avLst/>
          </a:prstGeom>
          <a:noFill/>
        </p:spPr>
        <p:txBody>
          <a:bodyPr wrap="square" rtlCol="0">
            <a:spAutoFit/>
          </a:bodyPr>
          <a:lstStyle/>
          <a:p>
            <a:r>
              <a:rPr lang="en-US" sz="1400" b="1" dirty="0">
                <a:latin typeface="Gill Sans MT" panose="020B0502020104020203" pitchFamily="34" charset="0"/>
              </a:rPr>
              <a:t>                                                  Benefits</a:t>
            </a:r>
          </a:p>
          <a:p>
            <a:endParaRPr lang="en-US" sz="1400" dirty="0">
              <a:latin typeface="Gill Sans MT" panose="020B0502020104020203" pitchFamily="34" charset="0"/>
            </a:endParaRPr>
          </a:p>
          <a:p>
            <a:pPr marL="285750" indent="-285750">
              <a:buFont typeface="Arial" panose="020B0604020202020204" pitchFamily="34" charset="0"/>
              <a:buChar char="•"/>
            </a:pPr>
            <a:r>
              <a:rPr lang="en-US" sz="1400" dirty="0">
                <a:latin typeface="Gill Sans MT" panose="020B0502020104020203" pitchFamily="34" charset="0"/>
              </a:rPr>
              <a:t>Improves executives’ understanding of the existing rewards package in areas such as qualified plans, non-qualified plans,  equity programs,  bonus plans, and welfare offerings.</a:t>
            </a:r>
          </a:p>
          <a:p>
            <a:pPr marL="285750" indent="-285750">
              <a:buFont typeface="Arial" panose="020B0604020202020204" pitchFamily="34" charset="0"/>
              <a:buChar char="•"/>
            </a:pPr>
            <a:r>
              <a:rPr lang="en-US" sz="1400" dirty="0">
                <a:latin typeface="Gill Sans MT" panose="020B0502020104020203" pitchFamily="34" charset="0"/>
              </a:rPr>
              <a:t>Delivers education and individual consultations without adding costs to the company’s benefit plan.</a:t>
            </a:r>
          </a:p>
          <a:p>
            <a:pPr marL="285750" indent="-285750">
              <a:buFont typeface="Arial" panose="020B0604020202020204" pitchFamily="34" charset="0"/>
              <a:buChar char="•"/>
            </a:pPr>
            <a:r>
              <a:rPr lang="en-US" sz="1400" dirty="0">
                <a:latin typeface="Gill Sans MT" panose="020B0502020104020203" pitchFamily="34" charset="0"/>
              </a:rPr>
              <a:t>Increases the appreciation by executives of the of the relationship with the company.</a:t>
            </a:r>
          </a:p>
          <a:p>
            <a:pPr marL="285750" indent="-285750">
              <a:buFont typeface="Arial" panose="020B0604020202020204" pitchFamily="34" charset="0"/>
              <a:buChar char="•"/>
            </a:pPr>
            <a:endParaRPr lang="en-US" sz="1400" dirty="0">
              <a:latin typeface="Gill Sans MT" panose="020B0502020104020203" pitchFamily="34" charset="0"/>
            </a:endParaRPr>
          </a:p>
        </p:txBody>
      </p:sp>
      <p:sp>
        <p:nvSpPr>
          <p:cNvPr id="37" name="TextBox 36"/>
          <p:cNvSpPr txBox="1"/>
          <p:nvPr/>
        </p:nvSpPr>
        <p:spPr>
          <a:xfrm flipV="1">
            <a:off x="627529" y="4426912"/>
            <a:ext cx="4560452" cy="180947"/>
          </a:xfrm>
          <a:prstGeom prst="rect">
            <a:avLst/>
          </a:prstGeom>
          <a:noFill/>
        </p:spPr>
        <p:txBody>
          <a:bodyPr wrap="square" rtlCol="0">
            <a:spAutoFit/>
          </a:bodyPr>
          <a:lstStyle/>
          <a:p>
            <a:endParaRPr lang="en-US" sz="800" dirty="0"/>
          </a:p>
        </p:txBody>
      </p:sp>
      <p:sp>
        <p:nvSpPr>
          <p:cNvPr id="11" name="TextBox 10">
            <a:extLst>
              <a:ext uri="{FF2B5EF4-FFF2-40B4-BE49-F238E27FC236}">
                <a16:creationId xmlns:a16="http://schemas.microsoft.com/office/drawing/2014/main" id="{07A49ECD-D826-4779-A5B5-60CF90214317}"/>
              </a:ext>
            </a:extLst>
          </p:cNvPr>
          <p:cNvSpPr txBox="1"/>
          <p:nvPr/>
        </p:nvSpPr>
        <p:spPr>
          <a:xfrm>
            <a:off x="233082" y="5475892"/>
            <a:ext cx="6624918" cy="1477328"/>
          </a:xfrm>
          <a:prstGeom prst="rect">
            <a:avLst/>
          </a:prstGeom>
          <a:noFill/>
        </p:spPr>
        <p:txBody>
          <a:bodyPr wrap="square" rtlCol="0">
            <a:spAutoFit/>
          </a:bodyPr>
          <a:lstStyle/>
          <a:p>
            <a:r>
              <a:rPr lang="en-US" sz="1400" dirty="0">
                <a:latin typeface="Century" panose="02040604050505020304" pitchFamily="18" charset="0"/>
              </a:rPr>
              <a:t>   </a:t>
            </a:r>
          </a:p>
          <a:p>
            <a:r>
              <a:rPr lang="en-US" sz="1400" b="1" dirty="0">
                <a:latin typeface="Century" panose="02040604050505020304" pitchFamily="18" charset="0"/>
              </a:rPr>
              <a:t>           </a:t>
            </a:r>
            <a:r>
              <a:rPr lang="en-US" sz="1400" b="1" dirty="0">
                <a:latin typeface="Gill Sans MT" panose="020B0502020104020203" pitchFamily="34" charset="0"/>
              </a:rPr>
              <a:t>Services can be delivered nationally by Karp Financial Strategies</a:t>
            </a:r>
          </a:p>
          <a:p>
            <a:endParaRPr lang="en-US" sz="1400" dirty="0">
              <a:latin typeface="Gill Sans MT" panose="020B0502020104020203" pitchFamily="34" charset="0"/>
            </a:endParaRPr>
          </a:p>
          <a:p>
            <a:r>
              <a:rPr lang="en-US" sz="1200" dirty="0">
                <a:latin typeface="Gill Sans MT" panose="020B0502020104020203" pitchFamily="34" charset="0"/>
              </a:rPr>
              <a:t>The individual meeting is an opportunity for the employee to discuss to discuss his/her specific situation and begin to form an appropriate strategy with the assistance of the financial professional.  The financial professional may suggest suitable financial products to help the employee address goals, but there is never an obligation to purchase anything.</a:t>
            </a:r>
          </a:p>
        </p:txBody>
      </p:sp>
      <p:pic>
        <p:nvPicPr>
          <p:cNvPr id="51" name="Picture 50">
            <a:extLst>
              <a:ext uri="{FF2B5EF4-FFF2-40B4-BE49-F238E27FC236}">
                <a16:creationId xmlns:a16="http://schemas.microsoft.com/office/drawing/2014/main" id="{A521EFB2-06E6-4E47-83D0-F07932AC320F}"/>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98468" y="7239564"/>
            <a:ext cx="6759532" cy="1118841"/>
          </a:xfrm>
          <a:prstGeom prst="rect">
            <a:avLst/>
          </a:prstGeom>
          <a:noFill/>
          <a:ln>
            <a:noFill/>
          </a:ln>
        </p:spPr>
      </p:pic>
      <p:pic>
        <p:nvPicPr>
          <p:cNvPr id="10" name="Picture 9">
            <a:extLst>
              <a:ext uri="{FF2B5EF4-FFF2-40B4-BE49-F238E27FC236}">
                <a16:creationId xmlns:a16="http://schemas.microsoft.com/office/drawing/2014/main" id="{BDE9A74D-2338-475E-8D9B-BC101B63BAB7}"/>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98466" y="7239564"/>
            <a:ext cx="6534441" cy="1118841"/>
          </a:xfrm>
          <a:prstGeom prst="rect">
            <a:avLst/>
          </a:prstGeom>
          <a:noFill/>
          <a:ln>
            <a:noFill/>
          </a:ln>
        </p:spPr>
      </p:pic>
      <p:sp>
        <p:nvSpPr>
          <p:cNvPr id="4" name="TextBox 3">
            <a:extLst>
              <a:ext uri="{FF2B5EF4-FFF2-40B4-BE49-F238E27FC236}">
                <a16:creationId xmlns:a16="http://schemas.microsoft.com/office/drawing/2014/main" id="{B5322DAE-59E3-4CC0-B2CA-F2E42E5B81E5}"/>
              </a:ext>
            </a:extLst>
          </p:cNvPr>
          <p:cNvSpPr txBox="1"/>
          <p:nvPr/>
        </p:nvSpPr>
        <p:spPr>
          <a:xfrm flipH="1">
            <a:off x="98467" y="8510806"/>
            <a:ext cx="6759530" cy="338554"/>
          </a:xfrm>
          <a:prstGeom prst="rect">
            <a:avLst/>
          </a:prstGeom>
          <a:noFill/>
        </p:spPr>
        <p:txBody>
          <a:bodyPr wrap="square" rtlCol="0">
            <a:spAutoFit/>
          </a:bodyPr>
          <a:lstStyle/>
          <a:p>
            <a:r>
              <a:rPr lang="en-US" sz="800" dirty="0"/>
              <a:t>Securities &amp; advisory services offered through </a:t>
            </a:r>
            <a:r>
              <a:rPr lang="en-US" sz="800" dirty="0" err="1"/>
              <a:t>SagePoint</a:t>
            </a:r>
            <a:r>
              <a:rPr lang="en-US" sz="800" dirty="0"/>
              <a:t> Financial, Inc. (SPF), member FINRA/SIPC, SPF is separately owned and other entities and / or marketing names, products or services referenced here are independent of SPF.</a:t>
            </a:r>
          </a:p>
        </p:txBody>
      </p:sp>
    </p:spTree>
    <p:extLst>
      <p:ext uri="{BB962C8B-B14F-4D97-AF65-F5344CB8AC3E}">
        <p14:creationId xmlns:p14="http://schemas.microsoft.com/office/powerpoint/2010/main" val="106285285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1774</TotalTime>
  <Words>242</Words>
  <Application>Microsoft Office PowerPoint</Application>
  <PresentationFormat>Letter Paper (8.5x11 in)</PresentationFormat>
  <Paragraphs>19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Century</vt:lpstr>
      <vt:lpstr>Gill Sans MT</vt:lpstr>
      <vt:lpstr>Trebuchet MS</vt:lpstr>
      <vt:lpstr>Wingdings 3</vt:lpstr>
      <vt:lpstr>Facet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gil cohen</dc:creator>
  <cp:lastModifiedBy>Steve Karp</cp:lastModifiedBy>
  <cp:revision>52</cp:revision>
  <cp:lastPrinted>2019-02-11T21:40:25Z</cp:lastPrinted>
  <dcterms:created xsi:type="dcterms:W3CDTF">2015-06-24T21:57:35Z</dcterms:created>
  <dcterms:modified xsi:type="dcterms:W3CDTF">2019-02-22T15:52:14Z</dcterms:modified>
</cp:coreProperties>
</file>